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charts/chart333.xml" ContentType="application/vnd.openxmlformats-officedocument.drawingml.chart+xml"/>
  <Override PartName="/ppt/charts/chart334.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5"/>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2028" r:id="rId80"/>
    <p:sldId id="1603" r:id="rId81"/>
    <p:sldId id="1643" r:id="rId82"/>
    <p:sldId id="1620" r:id="rId83"/>
    <p:sldId id="1686"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33.xml.rels><?xml version="1.0" encoding="UTF-8" standalone="yes"?>
<Relationships xmlns="http://schemas.openxmlformats.org/package/2006/relationships"><Relationship Id="rId1" Type="http://schemas.openxmlformats.org/officeDocument/2006/relationships/package" Target="../embeddings/Microsoft_Excel_Worksheet332.xlsx"/></Relationships>
</file>

<file path=ppt/charts/_rels/chart334.xml.rels><?xml version="1.0" encoding="UTF-8" standalone="yes"?>
<Relationships xmlns="http://schemas.openxmlformats.org/package/2006/relationships"><Relationship Id="rId1" Type="http://schemas.openxmlformats.org/officeDocument/2006/relationships/package" Target="../embeddings/Microsoft_Excel_Worksheet333.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1</c:v>
                </c:pt>
                <c:pt idx="2">
                  <c:v>1</c:v>
                </c:pt>
                <c:pt idx="3">
                  <c:v>45</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Sheet1!$B$2:$B$6</c:f>
              <c:numCache>
                <c:formatCode>0.0</c:formatCode>
                <c:ptCount val="5"/>
                <c:pt idx="0">
                  <c:v>8.5</c:v>
                </c:pt>
                <c:pt idx="1">
                  <c:v>8.1999999999999993</c:v>
                </c:pt>
                <c:pt idx="2">
                  <c:v>8.1999999999999993</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Sheet1!$C$2:$C$6</c:f>
              <c:numCache>
                <c:formatCode>0.0</c:formatCode>
                <c:ptCount val="5"/>
                <c:pt idx="0">
                  <c:v>1.5</c:v>
                </c:pt>
                <c:pt idx="1">
                  <c:v>1.8000000000000007</c:v>
                </c:pt>
                <c:pt idx="2">
                  <c:v>1.8000000000000007</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Sheet1!$B$2:$B$6</c:f>
              <c:numCache>
                <c:formatCode>0.0</c:formatCode>
                <c:ptCount val="5"/>
                <c:pt idx="0">
                  <c:v>6.8</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Sheet1!$C$2:$C$6</c:f>
              <c:numCache>
                <c:formatCode>0.0</c:formatCode>
                <c:ptCount val="5"/>
                <c:pt idx="0">
                  <c:v>3.2</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0.16023389855500003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9.4275999999999804E-2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0.9842259999999996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9.4276000000000693E-2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0.33815799999999996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0.61063500000000026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6.7830269999999997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0.16631217342529947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9.3260000000000787E-2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0.97361999999999949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9.3259999999999899E-2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0.33451299999999939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0.84999400000000058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7.2071740000000002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1.3967879999999999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0.47350400000000015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0.13201000000000018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1.3781619999999997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0.13200900000000004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0.43793831179690024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8.0327490000000008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6.1466000000000243E-2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0.35648599999999941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9.9385999999999974E-2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1.0375740000000002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9.9384999999999835E-2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0.35648700000000044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0.56154599999999988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6.9327860000000001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0.10925200000000057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0.35006899999999952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9.7597000000000378E-2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1.0188950000000006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9.759599999999935E-2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0.35006899999999952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0.74717400000000112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7.5981129999999997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8.1425999999998666E-2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0.14322400000000002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3.9930000000000021E-2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0.41686100000000081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3.9930000000000021E-2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0.14322400000000002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0.1576310000000003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8.8481170000000002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15</c:v>
                </c:pt>
                <c:pt idx="1">
                  <c:v>25</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2.3943999999999743E-2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0.35215600000000036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9.8177999999999876E-2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1.0249689999999996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9.8178000000000765E-2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0.35215599999999991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0.68619599999999981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4.6379669999999997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0.28749700000000011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0.35761399999999988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9.9700999999999596E-2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1.0408569999999999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9.9700000000000344E-2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0.35761500000000002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0.82211999999999996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6.1974770000000001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0.36040098525760023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0.15583499999999972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1.6268959999999995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0.15583600000000075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0.55896399999999957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0.64948200000000078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7.3746419999999997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0.83403399999999994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0.42391199999999962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0.11818400000000029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1.2338209999999989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0.11818400000000118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0.42391299999999887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0.34122400000000042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7.6612660000000004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1.1138679999999996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0.4483170000000003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0.1249880000000001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1.3048510000000002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0.1249880000000001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0.44831699999999941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0.7769730000000008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5.867165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Feedback on care Q49. During your hospital stay, were you ever asked to give your views on the quality of your care?</c:v>
                </c:pt>
                <c:pt idx="1">
                  <c:v>Leaving hospital Q41. Thinking about any medicine you were to take at home, were you given any of the following?</c:v>
                </c:pt>
                <c:pt idx="2">
                  <c:v>Your care and treatment Q24. To what extent did staff looking after you involve you in decisions about your care and treatment?</c:v>
                </c:pt>
                <c:pt idx="3">
                  <c:v>Operations and procedures Q32. Beforehand, how well did hospital staff answer your questions about the operations or procedures?</c:v>
                </c:pt>
                <c:pt idx="4">
                  <c:v>The hospital and ward Q5. Were you ever prevented from sleeping at night by noise from staff?</c:v>
                </c:pt>
              </c:strCache>
            </c:strRef>
          </c:cat>
          <c:val>
            <c:numRef>
              <c:f>Sheet1!$B$2:$B$6</c:f>
              <c:numCache>
                <c:formatCode>0.0</c:formatCode>
                <c:ptCount val="5"/>
                <c:pt idx="0">
                  <c:v>1.9</c:v>
                </c:pt>
                <c:pt idx="1">
                  <c:v>4.5999999999999996</c:v>
                </c:pt>
                <c:pt idx="2">
                  <c:v>7.1</c:v>
                </c:pt>
                <c:pt idx="3">
                  <c:v>9</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Feedback on care Q49. During your hospital stay, were you ever asked to give your views on the quality of your care?</c:v>
                </c:pt>
                <c:pt idx="1">
                  <c:v>Leaving hospital Q41. Thinking about any medicine you were to take at home, were you given any of the following?</c:v>
                </c:pt>
                <c:pt idx="2">
                  <c:v>Your care and treatment Q24. To what extent did staff looking after you involve you in decisions about your care and treatment?</c:v>
                </c:pt>
                <c:pt idx="3">
                  <c:v>Operations and procedures Q32. Beforehand, how well did hospital staff answer your questions about the operations or procedures?</c:v>
                </c:pt>
                <c:pt idx="4">
                  <c:v>The hospital and ward Q5. Were you ever prevented from sleeping at night by noise from staff?</c:v>
                </c:pt>
              </c:strCache>
            </c:strRef>
          </c:cat>
          <c:val>
            <c:numRef>
              <c:f>Sheet1!$C$2:$C$6</c:f>
              <c:numCache>
                <c:formatCode>0.0</c:formatCode>
                <c:ptCount val="5"/>
                <c:pt idx="0">
                  <c:v>1.4</c:v>
                </c:pt>
                <c:pt idx="1">
                  <c:v>4.5999999999999996</c:v>
                </c:pt>
                <c:pt idx="2">
                  <c:v>7.1</c:v>
                </c:pt>
                <c:pt idx="3">
                  <c:v>8.9</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Your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Your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Your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Your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Your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Your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Your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Your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1.89022039618821</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Sheet1!$B$2:$B$6</c:f>
              <c:numCache>
                <c:formatCode>0.0</c:formatCode>
                <c:ptCount val="5"/>
                <c:pt idx="0">
                  <c:v>2.4</c:v>
                </c:pt>
                <c:pt idx="1">
                  <c:v>1.9</c:v>
                </c:pt>
                <c:pt idx="2">
                  <c:v>1.8</c:v>
                </c:pt>
                <c:pt idx="3">
                  <c:v>1.7</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Sheet1!$C$2:$C$6</c:f>
              <c:numCache>
                <c:formatCode>0.0</c:formatCode>
                <c:ptCount val="5"/>
                <c:pt idx="0">
                  <c:v>7.6</c:v>
                </c:pt>
                <c:pt idx="1">
                  <c:v>8.1</c:v>
                </c:pt>
                <c:pt idx="2">
                  <c:v>8.1999999999999993</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Sheet1!$B$2:$B$6</c:f>
              <c:numCache>
                <c:formatCode>0.0</c:formatCode>
                <c:ptCount val="5"/>
                <c:pt idx="0">
                  <c:v>0.6</c:v>
                </c:pt>
                <c:pt idx="1">
                  <c:v>0.7</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Sheet1!$C$2:$C$6</c:f>
              <c:numCache>
                <c:formatCode>0.0</c:formatCode>
                <c:ptCount val="5"/>
                <c:pt idx="0">
                  <c:v>9.4</c:v>
                </c:pt>
                <c:pt idx="1">
                  <c:v>9.3000000000000007</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4.7869557190599987E-2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0.13382900000000009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1.3971610000000001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0.13382999999999967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0.48003200000000001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0.75085000000000024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1.89022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Your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Your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Your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Your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Your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Your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Your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Your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8.8991416195449204</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Q7. Did the hospital staff explain the reasons for changing wards during the night in a way you could understand?</c:v>
                </c:pt>
                <c:pt idx="1">
                  <c:v>Operations and procedures Q34. After the operations or procedures, how well did hospital staff explain how the operation or procedure had gone?</c:v>
                </c:pt>
                <c:pt idx="2">
                  <c:v>The hospital and ward Q9. Did you get enough help from staff to wash or keep yourself clean?</c:v>
                </c:pt>
                <c:pt idx="3">
                  <c:v>The hospital and ward Q12. How would you rate the hospital food?</c:v>
                </c:pt>
                <c:pt idx="4">
                  <c:v>The hospital and ward Q14. Were you able to get hospital food outside of set meal times?</c:v>
                </c:pt>
              </c:strCache>
            </c:strRef>
          </c:cat>
          <c:val>
            <c:numRef>
              <c:f>Sheet1!$B$2:$B$6</c:f>
              <c:numCache>
                <c:formatCode>0.0</c:formatCode>
                <c:ptCount val="5"/>
                <c:pt idx="0">
                  <c:v>6.1</c:v>
                </c:pt>
                <c:pt idx="1">
                  <c:v>7.3</c:v>
                </c:pt>
                <c:pt idx="2">
                  <c:v>7.6</c:v>
                </c:pt>
                <c:pt idx="3">
                  <c:v>6.5</c:v>
                </c:pt>
                <c:pt idx="4">
                  <c:v>5.4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Q7. Did the hospital staff explain the reasons for changing wards during the night in a way you could understand?</c:v>
                </c:pt>
                <c:pt idx="1">
                  <c:v>Operations and procedures Q34. After the operations or procedures, how well did hospital staff explain how the operation or procedure had gone?</c:v>
                </c:pt>
                <c:pt idx="2">
                  <c:v>The hospital and ward Q9. Did you get enough help from staff to wash or keep yourself clean?</c:v>
                </c:pt>
                <c:pt idx="3">
                  <c:v>The hospital and ward Q12. How would you rate the hospital food?</c:v>
                </c:pt>
                <c:pt idx="4">
                  <c:v>The hospital and ward Q14. Were you able to get hospital food outside of set meal times?</c:v>
                </c:pt>
              </c:strCache>
            </c:strRef>
          </c:cat>
          <c:val>
            <c:numRef>
              <c:f>Sheet1!$C$2:$C$6</c:f>
              <c:numCache>
                <c:formatCode>0.0</c:formatCode>
                <c:ptCount val="5"/>
                <c:pt idx="0">
                  <c:v>6.7</c:v>
                </c:pt>
                <c:pt idx="1">
                  <c:v>7.9</c:v>
                </c:pt>
                <c:pt idx="2">
                  <c:v>8.1</c:v>
                </c:pt>
                <c:pt idx="3">
                  <c:v>7</c:v>
                </c:pt>
                <c:pt idx="4">
                  <c:v>5.9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9.8000000000000007</c:v>
                </c:pt>
                <c:pt idx="1">
                  <c:v>9.6999999999999993</c:v>
                </c:pt>
                <c:pt idx="2">
                  <c:v>9.6</c:v>
                </c:pt>
                <c:pt idx="3">
                  <c:v>9.5</c:v>
                </c:pt>
                <c:pt idx="4">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0.19999999999999929</c:v>
                </c:pt>
                <c:pt idx="1">
                  <c:v>0.30000000000000071</c:v>
                </c:pt>
                <c:pt idx="2">
                  <c:v>0.40000000000000036</c:v>
                </c:pt>
                <c:pt idx="3">
                  <c:v>0.5</c:v>
                </c:pt>
                <c:pt idx="4">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Sheet1!$B$2:$B$6</c:f>
              <c:numCache>
                <c:formatCode>0.0</c:formatCode>
                <c:ptCount val="5"/>
                <c:pt idx="0">
                  <c:v>8.9</c:v>
                </c:pt>
                <c:pt idx="1">
                  <c:v>8.9</c:v>
                </c:pt>
                <c:pt idx="2">
                  <c:v>8.9</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Sheet1!$C$2:$C$6</c:f>
              <c:numCache>
                <c:formatCode>0.0</c:formatCode>
                <c:ptCount val="5"/>
                <c:pt idx="0">
                  <c:v>1.0999999999999996</c:v>
                </c:pt>
                <c:pt idx="1">
                  <c:v>1.0999999999999996</c:v>
                </c:pt>
                <c:pt idx="2">
                  <c:v>1.0999999999999996</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0.20989199999999997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0.23835099999999976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6.6451000000000704E-2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0.69373299999999993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6.6451000000000704E-2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0.23835099999999976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3.7349999999999994E-2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8.8991419999999994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Your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Your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Your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Your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Your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Your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Your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Your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7.8521323151555196</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Sheet1!$B$2:$B$6</c:f>
              <c:numCache>
                <c:formatCode>0.0</c:formatCode>
                <c:ptCount val="5"/>
                <c:pt idx="0">
                  <c:v>7.7</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Sheet1!$C$2:$C$6</c:f>
              <c:numCache>
                <c:formatCode>0.0</c:formatCode>
                <c:ptCount val="5"/>
                <c:pt idx="0">
                  <c:v>2.2999999999999998</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0.2525280282743001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8.3541000000000309E-2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0.87214799999999926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8.3540000000001058E-2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0.299650999999999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0.44203200000000109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7.8521320000000001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6.5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c:v>
                </c:pt>
                <c:pt idx="1">
                  <c:v>3.5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5.9</c:v>
                </c:pt>
                <c:pt idx="1">
                  <c:v>6.7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4.0999999999999996</c:v>
                </c:pt>
                <c:pt idx="1">
                  <c:v>3.3</c:v>
                </c:pt>
                <c:pt idx="2">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6.8</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7.8</c:v>
                </c:pt>
                <c:pt idx="2">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3.2</c:v>
                </c:pt>
                <c:pt idx="1">
                  <c:v>2.2000000000000002</c:v>
                </c:pt>
                <c:pt idx="2">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5.2</c:v>
                </c:pt>
                <c:pt idx="1">
                  <c:v>5.8</c:v>
                </c:pt>
                <c:pt idx="2">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4.8</c:v>
                </c:pt>
                <c:pt idx="1">
                  <c:v>4.2</c:v>
                </c:pt>
                <c:pt idx="2">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7.9</c:v>
                </c:pt>
                <c:pt idx="1">
                  <c:v>8</c:v>
                </c:pt>
                <c:pt idx="2">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2.0999999999999996</c:v>
                </c:pt>
                <c:pt idx="1">
                  <c:v>2</c:v>
                </c:pt>
                <c:pt idx="2">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8.6999999999999993</c:v>
                </c:pt>
                <c:pt idx="1">
                  <c:v>7.9</c:v>
                </c:pt>
                <c:pt idx="2">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1.3000000000000007</c:v>
                </c:pt>
                <c:pt idx="1">
                  <c:v>2.0999999999999996</c:v>
                </c:pt>
                <c:pt idx="2">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4.9000000000000004</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5.0999999999999996</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8.6999999999999993</c:v>
                </c:pt>
                <c:pt idx="1">
                  <c:v>8.9</c:v>
                </c:pt>
                <c:pt idx="2">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1.3000000000000007</c:v>
                </c:pt>
                <c:pt idx="1">
                  <c:v>1.0999999999999996</c:v>
                </c:pt>
                <c:pt idx="2">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7.4</c:v>
                </c:pt>
                <c:pt idx="1">
                  <c:v>7.4</c:v>
                </c:pt>
                <c:pt idx="2">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2.5999999999999996</c:v>
                </c:pt>
                <c:pt idx="1">
                  <c:v>2.5999999999999996</c:v>
                </c:pt>
                <c:pt idx="2">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7.6</c:v>
                </c:pt>
                <c:pt idx="1">
                  <c:v>8.4</c:v>
                </c:pt>
                <c:pt idx="2">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2.4000000000000004</c:v>
                </c:pt>
                <c:pt idx="1">
                  <c:v>1.5999999999999996</c:v>
                </c:pt>
                <c:pt idx="2">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Your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Your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Your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Your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Your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Your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Your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Your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6.7788577668333696</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7.3</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7.9</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2.7</c:v>
                </c:pt>
                <c:pt idx="1">
                  <c:v>2.0999999999999996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6.2</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6.3</c:v>
                </c:pt>
                <c:pt idx="1">
                  <c:v>0</c:v>
                </c:pt>
                <c:pt idx="2">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3.7</c:v>
                </c:pt>
                <c:pt idx="1">
                  <c:v>3.8</c:v>
                </c:pt>
                <c:pt idx="2">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6.9</c:v>
                </c:pt>
                <c:pt idx="1">
                  <c:v>7.3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3.0999999999999996</c:v>
                </c:pt>
                <c:pt idx="1">
                  <c:v>2.7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Sheet1!$B$2:$B$6</c:f>
              <c:numCache>
                <c:formatCode>0.0</c:formatCode>
                <c:ptCount val="5"/>
                <c:pt idx="0">
                  <c:v>8.8000000000000007</c:v>
                </c:pt>
                <c:pt idx="1">
                  <c:v>8.6999999999999993</c:v>
                </c:pt>
                <c:pt idx="2">
                  <c:v>8.6999999999999993</c:v>
                </c:pt>
                <c:pt idx="3">
                  <c:v>8.1999999999999993</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Sheet1!$C$2:$C$6</c:f>
              <c:numCache>
                <c:formatCode>0.0</c:formatCode>
                <c:ptCount val="5"/>
                <c:pt idx="0">
                  <c:v>1.1999999999999993</c:v>
                </c:pt>
                <c:pt idx="1">
                  <c:v>1.3000000000000007</c:v>
                </c:pt>
                <c:pt idx="2">
                  <c:v>1.3000000000000007</c:v>
                </c:pt>
                <c:pt idx="3">
                  <c:v>1.8000000000000007</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4.7</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5.7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5.3</c:v>
                </c:pt>
                <c:pt idx="1">
                  <c:v>4.3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8.9</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9.1</c:v>
                </c:pt>
                <c:pt idx="2">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1.0999999999999996</c:v>
                </c:pt>
                <c:pt idx="1">
                  <c:v>0.90000000000000036</c:v>
                </c:pt>
                <c:pt idx="2">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8.4</c:v>
                </c:pt>
                <c:pt idx="1">
                  <c:v>8.9</c:v>
                </c:pt>
                <c:pt idx="2">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1.5999999999999996</c:v>
                </c:pt>
                <c:pt idx="1">
                  <c:v>1.0999999999999996</c:v>
                </c:pt>
                <c:pt idx="2">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Sheet1!$B$2:$B$6</c:f>
              <c:numCache>
                <c:formatCode>0.0</c:formatCode>
                <c:ptCount val="5"/>
                <c:pt idx="0">
                  <c:v>6.3</c:v>
                </c:pt>
                <c:pt idx="1">
                  <c:v>6.3</c:v>
                </c:pt>
                <c:pt idx="2">
                  <c:v>6.7</c:v>
                </c:pt>
                <c:pt idx="3">
                  <c:v>6.7</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Sheet1!$C$2:$C$6</c:f>
              <c:numCache>
                <c:formatCode>0.0</c:formatCode>
                <c:ptCount val="5"/>
                <c:pt idx="0">
                  <c:v>3.7</c:v>
                </c:pt>
                <c:pt idx="1">
                  <c:v>3.7</c:v>
                </c:pt>
                <c:pt idx="2">
                  <c:v>3.3</c:v>
                </c:pt>
                <c:pt idx="3">
                  <c:v>3.3</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8.5</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9.1</c:v>
                </c:pt>
                <c:pt idx="2">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0.90000000000000036</c:v>
                </c:pt>
                <c:pt idx="2">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c:v>
                </c:pt>
                <c:pt idx="1">
                  <c:v>8.5</c:v>
                </c:pt>
                <c:pt idx="2">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1.9000000000000004</c:v>
                </c:pt>
                <c:pt idx="1">
                  <c:v>1.5</c:v>
                </c:pt>
                <c:pt idx="2">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8.5</c:v>
                </c:pt>
                <c:pt idx="2">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1.5</c:v>
                </c:pt>
                <c:pt idx="2">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8.5</c:v>
                </c:pt>
                <c:pt idx="1">
                  <c:v>8.6</c:v>
                </c:pt>
                <c:pt idx="2">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1.4000000000000004</c:v>
                </c:pt>
                <c:pt idx="2">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8.4</c:v>
                </c:pt>
                <c:pt idx="2">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1.5999999999999996</c:v>
                </c:pt>
                <c:pt idx="2">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6.5</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7.2</c:v>
                </c:pt>
                <c:pt idx="2">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3.5</c:v>
                </c:pt>
                <c:pt idx="1">
                  <c:v>2.8</c:v>
                </c:pt>
                <c:pt idx="2">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7.1</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7.6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2.9000000000000004</c:v>
                </c:pt>
                <c:pt idx="1">
                  <c:v>2.4000000000000004</c:v>
                </c:pt>
                <c:pt idx="2">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c:v>
                </c:pt>
                <c:pt idx="1">
                  <c:v>6.9</c:v>
                </c:pt>
                <c:pt idx="2">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c:v>
                </c:pt>
                <c:pt idx="1">
                  <c:v>3.0999999999999996</c:v>
                </c:pt>
                <c:pt idx="2">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8.8000000000000007</c:v>
                </c:pt>
                <c:pt idx="2">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1.1999999999999993</c:v>
                </c:pt>
                <c:pt idx="2">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0.47236344194090041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0.16922899999999963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1.766724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0.77623500000000067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0.75879899999999978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6.4188460000000003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7.3</c:v>
                </c:pt>
                <c:pt idx="1">
                  <c:v>7.3</c:v>
                </c:pt>
                <c:pt idx="2">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2.7</c:v>
                </c:pt>
                <c:pt idx="1">
                  <c:v>2.7</c:v>
                </c:pt>
                <c:pt idx="2">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5.7</c:v>
                </c:pt>
                <c:pt idx="1">
                  <c:v>6.5</c:v>
                </c:pt>
                <c:pt idx="2">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4.3</c:v>
                </c:pt>
                <c:pt idx="1">
                  <c:v>3.5</c:v>
                </c:pt>
                <c:pt idx="2">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9.1999999999999993</c:v>
                </c:pt>
                <c:pt idx="1">
                  <c:v>9.4</c:v>
                </c:pt>
                <c:pt idx="2">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0.80000000000000071</c:v>
                </c:pt>
                <c:pt idx="1">
                  <c:v>0.59999999999999964</c:v>
                </c:pt>
                <c:pt idx="2">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0.39054165905420035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0.16323299999999996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1.7041309999999994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0.74873400000000068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7.7170999999999879E-2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7.1388689999999997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8.5</c:v>
                </c:pt>
                <c:pt idx="1">
                  <c:v>8.5</c:v>
                </c:pt>
                <c:pt idx="2">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1.5</c:v>
                </c:pt>
                <c:pt idx="2">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7.7</c:v>
                </c:pt>
                <c:pt idx="1">
                  <c:v>7.7</c:v>
                </c:pt>
                <c:pt idx="2">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2.2999999999999998</c:v>
                </c:pt>
                <c:pt idx="1">
                  <c:v>2.2999999999999998</c:v>
                </c:pt>
                <c:pt idx="2">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c:v>
                </c:pt>
                <c:pt idx="1">
                  <c:v>9</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1.4000000000000004</c:v>
                </c:pt>
                <c:pt idx="1">
                  <c:v>1</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c:v>
                </c:pt>
                <c:pt idx="1">
                  <c:v>7.7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c:v>
                </c:pt>
                <c:pt idx="1">
                  <c:v>2.2999999999999998</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6.9</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7.3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3.0999999999999996</c:v>
                </c:pt>
                <c:pt idx="1">
                  <c:v>2.7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6.3</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6.9</c:v>
                </c:pt>
                <c:pt idx="2">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3.7</c:v>
                </c:pt>
                <c:pt idx="1">
                  <c:v>3.0999999999999996</c:v>
                </c:pt>
                <c:pt idx="2">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6.7</c:v>
                </c:pt>
                <c:pt idx="1">
                  <c:v>7.3</c:v>
                </c:pt>
                <c:pt idx="2">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3.3</c:v>
                </c:pt>
                <c:pt idx="1">
                  <c:v>2.7</c:v>
                </c:pt>
                <c:pt idx="2">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8.4</c:v>
                </c:pt>
                <c:pt idx="1">
                  <c:v>8</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1.5999999999999996</c:v>
                </c:pt>
                <c:pt idx="1">
                  <c:v>2</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Your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Your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Your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Your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Your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Your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Your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Your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7.3990943077748001</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6.6</c:v>
                </c:pt>
                <c:pt idx="1">
                  <c:v>7</c:v>
                </c:pt>
                <c:pt idx="2">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3.4000000000000004</c:v>
                </c:pt>
                <c:pt idx="1">
                  <c:v>3</c:v>
                </c:pt>
                <c:pt idx="2">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6.5</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7.8</c:v>
                </c:pt>
                <c:pt idx="2">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3.5</c:v>
                </c:pt>
                <c:pt idx="1">
                  <c:v>2.2000000000000002</c:v>
                </c:pt>
                <c:pt idx="2">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8.9</c:v>
                </c:pt>
                <c:pt idx="2">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1.0999999999999996</c:v>
                </c:pt>
                <c:pt idx="2">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Sheet1!$B$2:$B$6</c:f>
              <c:numCache>
                <c:formatCode>0.0</c:formatCode>
                <c:ptCount val="5"/>
                <c:pt idx="0">
                  <c:v>8.6999999999999993</c:v>
                </c:pt>
                <c:pt idx="1">
                  <c:v>8.5</c:v>
                </c:pt>
                <c:pt idx="2">
                  <c:v>8.3000000000000007</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Sheet1!$C$2:$C$6</c:f>
              <c:numCache>
                <c:formatCode>0.0</c:formatCode>
                <c:ptCount val="5"/>
                <c:pt idx="0">
                  <c:v>1.3000000000000007</c:v>
                </c:pt>
                <c:pt idx="1">
                  <c:v>1.5</c:v>
                </c:pt>
                <c:pt idx="2">
                  <c:v>1.6999999999999993</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4.4000000000000004</c:v>
                </c:pt>
                <c:pt idx="1">
                  <c:v>4.5</c:v>
                </c:pt>
                <c:pt idx="2">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5.6</c:v>
                </c:pt>
                <c:pt idx="1">
                  <c:v>5.5</c:v>
                </c:pt>
                <c:pt idx="2">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5.7</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6.3</c:v>
                </c:pt>
                <c:pt idx="2">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4.3</c:v>
                </c:pt>
                <c:pt idx="1">
                  <c:v>3.7</c:v>
                </c:pt>
                <c:pt idx="2">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7.1</c:v>
                </c:pt>
                <c:pt idx="1">
                  <c:v>7.5</c:v>
                </c:pt>
                <c:pt idx="2">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2.9000000000000004</c:v>
                </c:pt>
                <c:pt idx="1">
                  <c:v>2.5</c:v>
                </c:pt>
                <c:pt idx="2">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Sheet1!$B$2:$B$6</c:f>
              <c:numCache>
                <c:formatCode>0.0</c:formatCode>
                <c:ptCount val="5"/>
                <c:pt idx="0">
                  <c:v>7.3</c:v>
                </c:pt>
                <c:pt idx="1">
                  <c:v>7.4</c:v>
                </c:pt>
                <c:pt idx="2">
                  <c:v>7.5</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Sheet1!$C$2:$C$6</c:f>
              <c:numCache>
                <c:formatCode>0.0</c:formatCode>
                <c:ptCount val="5"/>
                <c:pt idx="0">
                  <c:v>2.7</c:v>
                </c:pt>
                <c:pt idx="1">
                  <c:v>2.5999999999999996</c:v>
                </c:pt>
                <c:pt idx="2">
                  <c:v>2.5</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c:v>
                </c:pt>
                <c:pt idx="1">
                  <c:v>7.3</c:v>
                </c:pt>
                <c:pt idx="2">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c:v>
                </c:pt>
                <c:pt idx="1">
                  <c:v>2.7</c:v>
                </c:pt>
                <c:pt idx="2">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5.6</c:v>
                </c:pt>
                <c:pt idx="1">
                  <c:v>5.4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4.4000000000000004</c:v>
                </c:pt>
                <c:pt idx="1">
                  <c:v>4.5999999999999996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1.9</c:v>
                </c:pt>
                <c:pt idx="1">
                  <c:v>2.1</c:v>
                </c:pt>
                <c:pt idx="2">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8.1</c:v>
                </c:pt>
                <c:pt idx="1">
                  <c:v>7.9</c:v>
                </c:pt>
                <c:pt idx="2">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87.032399999999996</c:v>
                </c:pt>
                <c:pt idx="1">
                  <c:v>1.4963</c:v>
                </c:pt>
                <c:pt idx="2">
                  <c:v>5.7356999999999996</c:v>
                </c:pt>
                <c:pt idx="3">
                  <c:v>3.4912999999999998</c:v>
                </c:pt>
                <c:pt idx="4">
                  <c:v>0.24940000000000001</c:v>
                </c:pt>
                <c:pt idx="5">
                  <c:v>1.9950000000000001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8.5274000000000072E-2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0.45507799999999943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0.12687200000000054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1.3245289999999992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0.58195000000000086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0.49875399999999992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7.6166349999999996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8.6</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9</c:v>
                </c:pt>
                <c:pt idx="2">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1.4000000000000004</c:v>
                </c:pt>
                <c:pt idx="1">
                  <c:v>1</c:v>
                </c:pt>
                <c:pt idx="2">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7.5</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7.9</c:v>
                </c:pt>
                <c:pt idx="2">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c:v>
                </c:pt>
                <c:pt idx="1">
                  <c:v>2.0999999999999996</c:v>
                </c:pt>
                <c:pt idx="2">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4.7650971018997623E-3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0.19160900000000058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2.000375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0.8788929999999997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1.5986549999999999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5.577826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9.6359000000000528E-2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0.31210800000000027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8.7012999999999785E-2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0.90840599999999938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0.39912100000000095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0.49273799999999923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8.1414349999999995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0.31096677540350015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9.0678999999999732E-2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0.94667300000000054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0.415932999999999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0.34348700000000143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8.0758290000000006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0.25871309375559992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0.18930500000000006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1.9763169999999999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0.86832200000000093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0.47906499999999852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6.0701159999999996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4.9022000000000787E-2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0.24585800000000013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6.8543000000000021E-2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0.71558099999999847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6.8543000000000021E-2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0.24585700000000088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0.11232299999999995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8.9108940000000008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0.21473202279209946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0.11123499999999975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1.161277000000001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0.11123499999999886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0.39898900000000026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0.16541199999999989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7.5728289999999996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0.17123736853580063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0.10488599999999959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1.0949979999999995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0.10488700000000151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0.37621599999999944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0.33441099999999935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8.1468050000000005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18.509</c:v>
                </c:pt>
                <c:pt idx="1">
                  <c:v>0.2571</c:v>
                </c:pt>
                <c:pt idx="2">
                  <c:v>71.208200000000005</c:v>
                </c:pt>
                <c:pt idx="3">
                  <c:v>0.5141</c:v>
                </c:pt>
                <c:pt idx="4">
                  <c:v>0.5141</c:v>
                </c:pt>
                <c:pt idx="5">
                  <c:v>4.1131000000000002</c:v>
                </c:pt>
                <c:pt idx="6">
                  <c:v>0.5141</c:v>
                </c:pt>
                <c:pt idx="7">
                  <c:v>2.8277999999999999</c:v>
                </c:pt>
                <c:pt idx="8">
                  <c:v>1.5424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0.43978699999999993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0.42485699999999937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0.11844700000000064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1.2365690000000003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0.11844699999999975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0.42485699999999937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0.26412299999999966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7.7975070000000004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0.33362196031469971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0.11620199999999947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1.2131350000000003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0.1162030000000005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0.4168049999999992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0.66653300000000115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6.4537250000000004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0.29837100992980048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0.15475999999999956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1.6156699999999997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0.15475999999999956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0.5551080000000006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0.328322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7.3085110000000002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0.40536753586260055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0.1902039999999996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1.9857040000000001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0.19020499999999974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0.68224200000000046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0.89418700000000051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5.3679870000000003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0.22986899999999899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0.21106400000000036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5.8844000000000563E-2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0.61431600000000053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5.8842999999999535E-2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0.19178782841039954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9.1481279999999998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0.81599999999999995</c:v>
                </c:pt>
                <c:pt idx="1">
                  <c:v>0.18400000000000005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0.81599999999999995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Your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Your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Your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Your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Your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Your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Your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Your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8.6460989516625801</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9.4</c:v>
                </c:pt>
                <c:pt idx="1">
                  <c:v>9.4</c:v>
                </c:pt>
                <c:pt idx="2">
                  <c:v>9.4</c:v>
                </c:pt>
                <c:pt idx="3">
                  <c:v>9.4</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0.59999999999999964</c:v>
                </c:pt>
                <c:pt idx="1">
                  <c:v>0.59999999999999964</c:v>
                </c:pt>
                <c:pt idx="2">
                  <c:v>0.59999999999999964</c:v>
                </c:pt>
                <c:pt idx="3">
                  <c:v>0.59999999999999964</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Sheet1!$B$2:$B$6</c:f>
              <c:numCache>
                <c:formatCode>0.0</c:formatCode>
                <c:ptCount val="5"/>
                <c:pt idx="0">
                  <c:v>8.5</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Sheet1!$C$2:$C$6</c:f>
              <c:numCache>
                <c:formatCode>0.0</c:formatCode>
                <c:ptCount val="5"/>
                <c:pt idx="0">
                  <c:v>1.5</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0.10583299999999962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0.2453650000000005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6.8405999999999523E-2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0.71415000000000006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6.8405999999999523E-2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0.24536500000000139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0.19454399999999872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8.6738789999999995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0.17652017147079846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6.0892000000000834E-2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0.63569799999999965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6.0890999999999806E-2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0.21841200000000072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0.12679499999999955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8.9215900000000001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0.15610623587500072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8.3024999999999238E-2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0.86676899999999968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8.3025000000001015E-2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0.29780199999999901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8.1271000000000981E-2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8.3428280000000008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51.399500000000003</c:v>
                </c:pt>
                <c:pt idx="2">
                  <c:v>48.0916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Your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Your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Your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Your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Your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Your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Your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Your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8.2289899771910306</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Sheet1!$B$2:$B$6</c:f>
              <c:numCache>
                <c:formatCode>0.0</c:formatCode>
                <c:ptCount val="5"/>
                <c:pt idx="0">
                  <c:v>8</c:v>
                </c:pt>
                <c:pt idx="1">
                  <c:v>8.1</c:v>
                </c:pt>
                <c:pt idx="2">
                  <c:v>8.1999999999999993</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Sheet1!$C$2:$C$6</c:f>
              <c:numCache>
                <c:formatCode>0.0</c:formatCode>
                <c:ptCount val="5"/>
                <c:pt idx="0">
                  <c:v>2</c:v>
                </c:pt>
                <c:pt idx="1">
                  <c:v>1.9000000000000004</c:v>
                </c:pt>
                <c:pt idx="2">
                  <c:v>1.8000000000000007</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0.12832100000000057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0.28157499999999924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7.8501000000001042E-2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0.81953899999999891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7.8501000000001042E-2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0.28157500000000013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0.18169199999999996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8.5410789999999999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2.367600000000003E-2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0.25317100000000003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7.0583000000000951E-2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0.73686799999999941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7.0581999999999923E-2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0.23293103551539929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8.7357089999999999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7.9606000000000066E-2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0.30636999999999937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8.5414000000000101E-2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0.89170900000000053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8.5414000000000101E-2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0.30636999999999937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5.0137000000001208E-2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8.3754609999999996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0.41185799999999961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0.36692600000000031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0.10229700000000008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1.0679589999999992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0.10229600000000083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0.36692600000000031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0.71983499999999978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7.2637099999999997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Your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Your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Your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Your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Your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Your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Your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Your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7.8901258535593097</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9.1</c:v>
                </c:pt>
                <c:pt idx="1">
                  <c:v>9</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0.90000000000000036</c:v>
                </c:pt>
                <c:pt idx="1">
                  <c:v>1</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Sheet1!$B$2:$B$6</c:f>
              <c:numCache>
                <c:formatCode>0.0</c:formatCode>
                <c:ptCount val="5"/>
                <c:pt idx="0">
                  <c:v>7.7</c:v>
                </c:pt>
                <c:pt idx="1">
                  <c:v>7.8</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0.38842999999999961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0.29557500000000037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8.2403999999999478E-2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0.86028699999999958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8.2404000000000366E-2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0.29557499999999948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0.20919300000000085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7.7261899999999999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0.1957857007294006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8.8459999999999539E-2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0.9235060000000006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8.8458999999999399E-2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0.3172959999999998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0.61632600000000082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7.114706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0.12297346760379924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6.4510000000000289E-2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0.67346799999999973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6.4509000000001038E-2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0.23138799999999904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0.26247400000000098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8.8387899999999995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0.14129900000000006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0.3933099999999996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0.10965199999999964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1.1447490000000009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0.10965199999999875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0.39331000000000138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0.52533899999999889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7.4229079999999996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0.12123202761539975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0.14896300000000018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1.5551529999999998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0.14896300000000018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0.53431500000000032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1.5488720000000002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6.227201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6.4837999999999996</c:v>
                </c:pt>
                <c:pt idx="1">
                  <c:v>9.2269000000000005</c:v>
                </c:pt>
                <c:pt idx="2">
                  <c:v>30.673300000000001</c:v>
                </c:pt>
                <c:pt idx="3">
                  <c:v>53.616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9.380816872100084E-2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4.3670000000000542E-2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0.45590499999999956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4.3670000000000542E-2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0.15663900000000019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0.10707199999999872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9.3382620000000003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0.15534400000000126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0.22733500000000006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6.3378999999999408E-2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0.66167100000000012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6.3378999999999408E-2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0.22733500000000006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0.14488799999999991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8.5089190000000006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0.24104297606460001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9.0883999999999965E-2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0.94881599999999988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9.0884000000000853E-2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0.32599199999999939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0.40552199999999949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7.9440299999999997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Your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Your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Your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Your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Your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Your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Your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Your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7.9364738695408299</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Sheet1!$B$2:$B$6</c:f>
              <c:numCache>
                <c:formatCode>0.0</c:formatCode>
                <c:ptCount val="5"/>
                <c:pt idx="0">
                  <c:v>8.9</c:v>
                </c:pt>
                <c:pt idx="1">
                  <c:v>8.8000000000000007</c:v>
                </c:pt>
                <c:pt idx="2">
                  <c:v>8.8000000000000007</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Sheet1!$C$2:$C$6</c:f>
              <c:numCache>
                <c:formatCode>0.0</c:formatCode>
                <c:ptCount val="5"/>
                <c:pt idx="0">
                  <c:v>1.0999999999999996</c:v>
                </c:pt>
                <c:pt idx="1">
                  <c:v>1.1999999999999993</c:v>
                </c:pt>
                <c:pt idx="2">
                  <c:v>1.1999999999999993</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Sheet1!$B$2:$B$6</c:f>
              <c:numCache>
                <c:formatCode>0.0</c:formatCode>
                <c:ptCount val="5"/>
                <c:pt idx="0">
                  <c:v>7.8</c:v>
                </c:pt>
                <c:pt idx="1">
                  <c:v>7.9</c:v>
                </c:pt>
                <c:pt idx="2">
                  <c:v>7.9</c:v>
                </c:pt>
                <c:pt idx="3">
                  <c:v>8</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Sheet1!$C$2:$C$6</c:f>
              <c:numCache>
                <c:formatCode>0.0</c:formatCode>
                <c:ptCount val="5"/>
                <c:pt idx="0">
                  <c:v>2.2000000000000002</c:v>
                </c:pt>
                <c:pt idx="1">
                  <c:v>2.0999999999999996</c:v>
                </c:pt>
                <c:pt idx="2">
                  <c:v>2.0999999999999996</c:v>
                </c:pt>
                <c:pt idx="3">
                  <c:v>2</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9.3155000000001209E-2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0.21921399999999913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6.1114999999999142E-2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0.63803300000000007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6.1115000000000919E-2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0.21921399999999913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0.14051700000000089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8.9550669999999997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0.4799629999999997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0.28089999999999993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7.8313000000000521E-2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0.81757400000000047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7.8311999999998605E-2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0.28090000000000082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0.36185599999999951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7.5502130000000003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0.31930080768989999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9.2003000000000057E-2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0.96049499999999988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9.2001999999999029E-2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0.33000400000000063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0.39969199999999994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7.3041419999999997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Your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Your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Your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Your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Your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Your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Your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Your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7.0127710434372403</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73266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R0A | Manchester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R0A | Manchester University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R0A | Manchester University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8.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chart" Target="../charts/chart331.xml"/><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chart" Target="../charts/chart332.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7.xml"/><Relationship Id="rId1" Type="http://schemas.openxmlformats.org/officeDocument/2006/relationships/slideLayout" Target="../slideLayouts/slideLayout9.xml"/><Relationship Id="rId5" Type="http://schemas.openxmlformats.org/officeDocument/2006/relationships/chart" Target="../charts/chart334.xml"/><Relationship Id="rId4" Type="http://schemas.openxmlformats.org/officeDocument/2006/relationships/chart" Target="../charts/chart333.xml"/></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80.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Manchester University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410072062"/>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363388803"/>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Q24. To what extent did staff looking after you involve you in decisions about 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Q32. Beforehand, how well did hospital staff answer your questions about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4131157717"/>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8690822"/>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3567251048"/>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Q34. After the operations or procedures, how well did hospital staff explain how the operation or procedure had gone?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Q9. Did you get enough help from staff to wash or keep yourself clean?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92126"/>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25912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8674074"/>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980210976"/>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78670401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9560860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383367783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92569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67900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70572756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535015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737790360"/>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65514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8828126"/>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30502275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674668486"/>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3409283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58143472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9051903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85072045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84929828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1450827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245219339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123144192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56970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7581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81591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23073306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18918776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427036589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24199412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143826431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87059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73345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4545385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320365869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2809060121"/>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213428477"/>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6049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12501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55991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9302489"/>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214735629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263780783"/>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963688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02571972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2789135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159747511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4405053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59334763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55817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67654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23303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7909778"/>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330328272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10695938"/>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7383596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160838601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4161789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07583169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428348452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234621033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37032735"/>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96621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17529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33409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3777257"/>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54197716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75967280"/>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8592234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15131629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1768851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94281721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423514025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0046837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87941703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42124673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79164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92138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3027719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4857012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86444972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105680636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22919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6018246"/>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15092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5053909"/>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08978523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679518518"/>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2705808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62137861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9206890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12109481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08932996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85448744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07408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44646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00003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8189293"/>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65731627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3390393130"/>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1697761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232710298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9792144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08761639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263318923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85251415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3297996846"/>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35477617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54241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24437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0477927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5359800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0330455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57515215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193639374"/>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35356079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57721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77998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1827668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43612920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94300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50547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75788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8033848"/>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74260778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48529243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1215294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27932874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2776543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99986502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42669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90037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09200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7759879"/>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8581474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094614459"/>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404078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91960588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8814283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156743897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52427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41006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49833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9155317"/>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26300306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493662910"/>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7496780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19038299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0444484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276216960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08646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80878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06030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19598237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13593756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64667629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13889446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36841225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2997888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(126)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51717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85495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04494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16456516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8052496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17861086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(111)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310352475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42165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36195012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49845622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(123)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(162)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70430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44852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263639571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10809269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42763390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(123)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(162)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83843208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67209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6425630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70691856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(123)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(162)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47735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43677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4584836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694258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132323488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(34)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362064978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48415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2098563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03391961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386211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05875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111904595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38720863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02918782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(92)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(121)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69397018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05985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42680300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66094145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(69)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(116)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0002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16986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265020845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17299428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8859095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(79)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210004035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00759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84965739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15226864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(134)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56766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96719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4973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393989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0515368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23573193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289258737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(39)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15218968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291839875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4985505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(64)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14291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18953557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1260837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4326477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(132)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144147332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02210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5660455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3509493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28131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52539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40310106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42882651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55681806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199658698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37144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77932138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1724846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65801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56320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337510722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7723179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16023627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04358058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61965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15565766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01859475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57578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30108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88664641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5775231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8790494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308124394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95526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4985838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35082768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79474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89335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28413242"/>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3489885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74124509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450333248"/>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43090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265718323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5780669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(128)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2545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50011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70584185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4948725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3930866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(131)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68468031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00168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31444494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0553733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865950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74048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9981972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30828891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15174198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9134327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10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79381084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2768236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(133)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367029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39051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2482279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7145520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328090925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(123)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88246197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53310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302706194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340112815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(132)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42992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51475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0907357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9604239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36004728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(99)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68129906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19436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7873588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333358651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(100)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17462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63185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86805439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8696919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2070151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(84)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(100)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14502716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93104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6563973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93888213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(134)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76915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22354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4133088080"/>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4672929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32424410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(106)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(43)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4191139823"/>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13057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39520517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293215785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(54)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56977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04862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393118836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90361480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87344612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228552243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83425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1865848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7428125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(128)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02333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60850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830553889"/>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2163300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0516721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(88)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2886669598"/>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14565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19616417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34411986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(126)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265800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51841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23835846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403039432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51022834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(125)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(162)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1487256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47330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86831584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249944732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(124)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(43)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06941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29869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650657111"/>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31227742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594181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(105)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431847494"/>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31935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5555802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386552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99747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27170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00978726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158437178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31809172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(116)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187147061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54102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5699691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24041711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(134)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205052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31678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157521981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13140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32413493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42755182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MANCHESTER ROYAL INFIRMARY (134)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WYTHENSHAWE HOSPITAL (172)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NORTH MANCHESTER GENERAL HOSPITAL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63592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31101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419297854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098497890"/>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376855617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66421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73051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481126728"/>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43007014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443690326"/>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7086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3191260"/>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551863899"/>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69073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62493931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823855950"/>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92894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95365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242768308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896688068"/>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87637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6912649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82703116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272489612"/>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18788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03575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78629251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371453617"/>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690615650"/>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724480828"/>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7709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3019100"/>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0676924"/>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84766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20514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59953078"/>
              </p:ext>
            </p:extLst>
          </p:nvPr>
        </p:nvGraphicFramePr>
        <p:xfrm>
          <a:off x="468000" y="1548000"/>
          <a:ext cx="11253864" cy="8839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Q34. After the operations or procedures, how well did hospital staff explain how the operation or procedure had gone?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54484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237680004"/>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Q29. Do you think the hospital staff did everything they could to help control your pain?</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26666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498514662"/>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78728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4095846315"/>
              </p:ext>
            </p:extLst>
          </p:nvPr>
        </p:nvGraphicFramePr>
        <p:xfrm>
          <a:off x="469068" y="1548000"/>
          <a:ext cx="11253864" cy="475997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 How did you feel about the length of time you were on the waiting list before your admission to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Q44. Did hospital staff discuss with you whether you may need any further health or social care services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Q34. After the operations or procedures, how well did hospital staff explain how the operation or procedure had gone?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hospital lighting?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Q18. When doctors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Q21. When nurses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Q29. Do you think the hospital staff did everything they could to help control your pain?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9128395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Q25. How much information about your condition or treatment was given to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02339778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Q16. When you asked doctors questions, did you get answers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13816259"/>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22692981"/>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61774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29784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522670807"/>
              </p:ext>
            </p:extLst>
          </p:nvPr>
        </p:nvGraphicFramePr>
        <p:xfrm>
          <a:off x="469068" y="1548000"/>
          <a:ext cx="11253864" cy="140286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Q17. Did you have confidence and trust in the doctors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Q28. Were you given enough privacy when being examined or treated?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-0.3</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604874767"/>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37310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429222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77</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Manchester University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221283632"/>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Feedback on care: patients being asked to give their views on the quality of their care
Information about medicines to take at home: patients being given information about medicines they were to take at home
Involvement in decisions: staff involving patients in decisions about their care and treatment
Answers to questions: hospital staff answering patients' questions before the operation or procedure
Noise from staff: patients not being bothered by noise at night from staff</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941379065"/>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Changing wards during the night: staff explaining the reason for patients needing to change wards during the night
After the operation or procedure: patients being given an explanation from staff of how their operation or procedure went
Help to wash and keep clean: patients getting enough help to wash and keep clean
Quality of food: patients describing the hospital food as good
Food outside set meal times: patients being able to get hospital food outside of set meal times, if needed</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Manchester University NHS Foundation Trust who had attended in late 2021. Responses were received from 401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90422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8062959"/>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401</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743265621"/>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5141212"/>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193855543"/>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7804480"/>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33%</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355480583"/>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2477718005"/>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912109101"/>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477223430"/>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747391957"/>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1959343152"/>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4370741"/>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4134179239"/>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3986513"/>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81031081"/>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2428877198"/>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16975</Words>
  <Application>Microsoft Office PowerPoint</Application>
  <PresentationFormat>Widescreen</PresentationFormat>
  <Paragraphs>2459</Paragraphs>
  <Slides>80</Slides>
  <Notes>70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vt:lpstr>
      <vt:lpstr>Arial Black</vt:lpstr>
      <vt:lpstr>Calibri</vt:lpstr>
      <vt:lpstr>Calibri Light</vt:lpstr>
      <vt:lpstr>Courier New</vt:lpstr>
      <vt:lpstr>Wingdings</vt:lpstr>
      <vt:lpstr>Wingdings 3</vt:lpstr>
      <vt:lpstr>Office Theme</vt:lpstr>
      <vt:lpstr>Manchester University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2022-09-30T12:30:54Z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